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</p:sldMasterIdLst>
  <p:notesMasterIdLst>
    <p:notesMasterId r:id="rId24"/>
  </p:notesMasterIdLst>
  <p:sldIdLst>
    <p:sldId id="302" r:id="rId3"/>
    <p:sldId id="256" r:id="rId4"/>
    <p:sldId id="257" r:id="rId5"/>
    <p:sldId id="258" r:id="rId6"/>
    <p:sldId id="280" r:id="rId7"/>
    <p:sldId id="286" r:id="rId8"/>
    <p:sldId id="259" r:id="rId9"/>
    <p:sldId id="287" r:id="rId10"/>
    <p:sldId id="260" r:id="rId11"/>
    <p:sldId id="281" r:id="rId12"/>
    <p:sldId id="261" r:id="rId13"/>
    <p:sldId id="262" r:id="rId14"/>
    <p:sldId id="282" r:id="rId15"/>
    <p:sldId id="263" r:id="rId16"/>
    <p:sldId id="264" r:id="rId17"/>
    <p:sldId id="265" r:id="rId18"/>
    <p:sldId id="266" r:id="rId19"/>
    <p:sldId id="283" r:id="rId20"/>
    <p:sldId id="267" r:id="rId21"/>
    <p:sldId id="284" r:id="rId22"/>
    <p:sldId id="285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n Kozakis" initials="KK" lastIdx="1" clrIdx="0">
    <p:extLst>
      <p:ext uri="{19B8F6BF-5375-455C-9EA6-DF929625EA0E}">
        <p15:presenceInfo xmlns:p15="http://schemas.microsoft.com/office/powerpoint/2012/main" userId="S-1-5-21-4015675393-1039777500-3460060182-1245" providerId="AD"/>
      </p:ext>
    </p:extLst>
  </p:cmAuthor>
  <p:cmAuthor id="2" name="Kelly Hegedus" initials="KH" lastIdx="4" clrIdx="1">
    <p:extLst>
      <p:ext uri="{19B8F6BF-5375-455C-9EA6-DF929625EA0E}">
        <p15:presenceInfo xmlns:p15="http://schemas.microsoft.com/office/powerpoint/2012/main" userId="Kelly Hegedus" providerId="None"/>
      </p:ext>
    </p:extLst>
  </p:cmAuthor>
  <p:cmAuthor id="3" name="Sue Wong" initials="jas" lastIdx="1" clrIdx="2">
    <p:extLst>
      <p:ext uri="{19B8F6BF-5375-455C-9EA6-DF929625EA0E}">
        <p15:presenceInfo xmlns:p15="http://schemas.microsoft.com/office/powerpoint/2012/main" userId="Sue Wo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7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6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19-08-01T08:19:54.710" idx="1">
    <p:pos x="6968" y="1150"/>
    <p:text>Irina, please check the image for this slide. I think the wrong one was put in previously. I captured this one but couldn't simular the same colors as in previous dialog boxes.</p:text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DDAC46-3254-4DEB-A1F4-0CDEAE62A8DE}" type="datetimeFigureOut">
              <a:rPr lang="en-US" smtClean="0"/>
              <a:t>8/30/2019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6F9729-2889-40EA-A39A-8AAC7BB5B0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090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21734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085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92B707-EE52-4049-9E20-5CD9BEF6C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11AEC7-4877-485F-B654-06902E480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08FC3B-81EF-4CA7-897A-64838CA1F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6CBE-C694-4688-8D21-7EFE1148C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834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0CE5AF-2424-4B6A-A309-0062AB4A9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B8ED3D-8B75-4F0A-B545-0F9CB0EE2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55BE9-8AE1-4940-8210-DE43659486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8394EC-D1C0-4A7F-B06F-B1B7140BF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8C2336-D5DC-4DA0-85B9-C2523E8BF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13D263-E017-4F77-AC11-A1CE0F165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6CBE-C694-4688-8D21-7EFE1148C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725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2EBFC-7665-4B66-B590-6427D84F3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C0B4F9-BFF3-4D79-A853-1D1772E5F6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5E9BE0-4023-4BA1-995F-39E2A1C162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F2D52B-4C59-4365-9FCF-66AA6AD88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00E3B6-165D-4693-999F-838FDE30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FD6DCA-A2B3-4EF7-A258-ECE117C87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6CBE-C694-4688-8D21-7EFE1148C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977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75884-6337-4073-ADE4-84A26AC90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815DF4-A18B-4794-B79D-B6F9367728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CD2E9F-1920-4EE2-A189-CCF22EC8E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13B9B-BFFE-4ACE-B75A-A7C1440EE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82699-E3E9-482D-8AD4-F3E81EE17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6CBE-C694-4688-8D21-7EFE1148C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71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96B304-2638-4E2C-BA45-9A938EBEE1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20E7B5-3971-4A9D-BE64-5CBFAF5A08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57210-E16B-4875-9E4F-4B3E65164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7832B-ACDD-49D6-BB68-B2EC2CE74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815251-550D-4524-AE06-E742D7CC1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6CBE-C694-4688-8D21-7EFE1148C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83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844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185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2BE0E-8C84-4786-AA00-99C5DBAEE8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AC6B61-C0C7-4DD4-8E06-C605BD8410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0A2E2-0819-42E4-9C22-08F82A4710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25BC9-582D-405E-80C1-CF7D77E0D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2BBD14-6EA9-44E2-A5D9-4B70A7961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6CBE-C694-4688-8D21-7EFE1148C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420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AEC96-B954-4A26-8F76-41DFF3AA6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AA078B-38D6-43A5-966E-FE6598C08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CA44F6-3A18-4D21-9FA3-FE1745A38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1B36E-E4C9-4E82-ABCD-39729CE59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C5038-03AC-4542-9D79-10B25F68C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6CBE-C694-4688-8D21-7EFE1148C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855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BB17B-A157-457D-8079-F1292F378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6C1DDE-54CA-403C-A406-CE1ECED9E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DD0E3-0845-429B-8283-8D2F95958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360BE2-227E-4551-8593-BE49700BA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1A538-D974-457F-A629-FD03CF4369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6CBE-C694-4688-8D21-7EFE1148C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725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A1826-B26A-465A-9425-126A3031D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A542FE-70F8-4BC7-A99D-20AF62BA9D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F06BB6-5C91-480C-A765-04DEE1555B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A85FEB-1758-4BA5-A441-E4C34F356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C8BF0B-CAB6-44A9-9E4C-F7EDA000D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D6968B-86F7-4435-9430-11A458CBA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6CBE-C694-4688-8D21-7EFE1148C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452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11E73-BED3-4E2C-8E3B-FD7C30314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435ECF-7287-40EE-8045-20322AA5C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CCFEDE-4CF1-4F29-BA88-8A775D67A2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8015B7-5CD4-4088-BB3B-5CF4D5527E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559A31-E0DB-4CA1-90F9-918E23C7FE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E8E11C-4469-45FF-A3C7-FA8127596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BC63FC-E6ED-48A0-834D-2C5CE988A4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FABCB6-B76F-47B0-8EA9-46E50B040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6CBE-C694-4688-8D21-7EFE1148C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741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B1851-2A93-4752-89B1-BD988F65B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AE2A7C-A590-46D6-951F-B13CFBB0E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58D8D3-6D3D-4D91-BD61-330BC38F1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77F59A-F50D-42F6-88F9-9355E8BE6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6CBE-C694-4688-8D21-7EFE1148C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405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12192000" cy="648586"/>
          </a:xfrm>
          <a:prstGeom prst="rect">
            <a:avLst/>
          </a:prstGeom>
          <a:solidFill>
            <a:srgbClr val="2173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7" name="Rectangle 6"/>
          <p:cNvSpPr/>
          <p:nvPr/>
        </p:nvSpPr>
        <p:spPr>
          <a:xfrm>
            <a:off x="0" y="6530895"/>
            <a:ext cx="12192000" cy="324293"/>
          </a:xfrm>
          <a:prstGeom prst="rect">
            <a:avLst/>
          </a:prstGeom>
          <a:solidFill>
            <a:srgbClr val="2173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720000"/>
            <a:ext cx="10760149" cy="7903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27797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245" y="649458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4945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379EFDF-F04D-43F9-88B8-8D640A33F4D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581246" y="77097"/>
            <a:ext cx="3133061" cy="520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05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Microsoft Office</a:t>
            </a:r>
            <a:r>
              <a:rPr lang="en-US" sz="1050" baseline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tabLst>
                <a:tab pos="3413125" algn="l"/>
                <a:tab pos="3498850" algn="l"/>
              </a:tabLst>
            </a:pPr>
            <a:r>
              <a:rPr lang="en-US" sz="1400" b="1" i="0" dirty="0">
                <a:solidFill>
                  <a:schemeClr val="bg1"/>
                </a:solidFill>
                <a:latin typeface="Segoe UI" pitchFamily="34" charset="0"/>
                <a:ea typeface="Segoe UI" pitchFamily="34" charset="0"/>
                <a:cs typeface="Segoe UI" pitchFamily="34" charset="0"/>
              </a:rPr>
              <a:t>Excel</a:t>
            </a:r>
          </a:p>
        </p:txBody>
      </p:sp>
    </p:spTree>
    <p:extLst>
      <p:ext uri="{BB962C8B-B14F-4D97-AF65-F5344CB8AC3E}">
        <p14:creationId xmlns:p14="http://schemas.microsoft.com/office/powerpoint/2010/main" val="84928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217346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342900" indent="-3429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114000"/>
        </a:lnSpc>
        <a:spcBef>
          <a:spcPct val="20000"/>
        </a:spcBef>
        <a:buFont typeface="Arial" pitchFamily="34" charset="0"/>
        <a:buChar char="»"/>
        <a:defRPr sz="14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43F397-4E4F-425A-B4A1-E9218EA307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60C611-1072-4720-9908-C51439B6A4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12DA29-42BB-451B-A6DC-1BAD94B857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92BD20-0E0B-4897-9377-0AB2BD3ADF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© Jasper Learning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216FF-58C6-419E-B12C-FDCB9D426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B6CBE-C694-4688-8D21-7EFE1148CD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50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73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68CA75-3079-4060-8309-9ED691007C7D}"/>
              </a:ext>
            </a:extLst>
          </p:cNvPr>
          <p:cNvSpPr/>
          <p:nvPr/>
        </p:nvSpPr>
        <p:spPr>
          <a:xfrm>
            <a:off x="989352" y="1559450"/>
            <a:ext cx="10213297" cy="3293209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Microsoft</a:t>
            </a:r>
            <a:r>
              <a:rPr kumimoji="0" lang="en-US" sz="6000" b="1" i="0" u="none" strike="noStrike" kern="1200" cap="none" spc="50" normalizeH="0" baseline="9000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®</a:t>
            </a:r>
            <a:br>
              <a:rPr kumimoji="0" lang="en-US" sz="88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</a:br>
            <a:r>
              <a:rPr kumimoji="0" lang="en-US" sz="8800" b="1" i="0" u="none" strike="noStrike" kern="1200" cap="none" spc="50" normalizeH="0" baseline="0" noProof="0" dirty="0">
                <a:ln w="9525" cmpd="thickThin">
                  <a:solidFill>
                    <a:srgbClr val="217346"/>
                  </a:solidFill>
                  <a:prstDash val="solid"/>
                </a:ln>
                <a:solidFill>
                  <a:srgbClr val="70AD47">
                    <a:tint val="1000"/>
                    <a:alpha val="99000"/>
                  </a:srgbClr>
                </a:solidFill>
                <a:effectLst>
                  <a:glow rad="38100">
                    <a:srgbClr val="217346">
                      <a:alpha val="40000"/>
                    </a:srgbClr>
                  </a:glow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Office 365 &amp;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7F0179-5471-4415-90FA-65D625E5E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B6CBE-C694-4688-8D21-7EFE1148CD2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80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Chart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5862145" cy="4351338"/>
          </a:xfrm>
        </p:spPr>
        <p:txBody>
          <a:bodyPr>
            <a:normAutofit/>
          </a:bodyPr>
          <a:lstStyle/>
          <a:p>
            <a:r>
              <a:rPr lang="en-US" dirty="0"/>
              <a:t>On the Chart Tools Design tab, in the Type Group, click </a:t>
            </a:r>
            <a:r>
              <a:rPr lang="en-US" b="1" dirty="0"/>
              <a:t>Change Chart Type</a:t>
            </a:r>
            <a:r>
              <a:rPr lang="en-US" dirty="0"/>
              <a:t>; or</a:t>
            </a:r>
            <a:endParaRPr lang="en-US" b="1" dirty="0"/>
          </a:p>
          <a:p>
            <a:r>
              <a:rPr lang="en-US" dirty="0"/>
              <a:t>Right-click in a blank area of the ​chart, then click </a:t>
            </a:r>
            <a:r>
              <a:rPr lang="en-US" b="1" dirty="0"/>
              <a:t>Change </a:t>
            </a:r>
            <a:r>
              <a:rPr lang="en-US" dirty="0"/>
              <a:t>​</a:t>
            </a:r>
            <a:r>
              <a:rPr lang="en-US" b="1" dirty="0"/>
              <a:t>Chart Type</a:t>
            </a:r>
            <a:r>
              <a:rPr lang="en-US" dirty="0"/>
              <a:t> </a:t>
            </a:r>
            <a:endParaRPr lang="en-US" b="1" dirty="0"/>
          </a:p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5815FC-C989-450C-AD68-F911E6B21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945EB-1377-4610-819D-679648684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10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937CC76-08E1-496D-9450-68A7346664F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73310" y="1825625"/>
            <a:ext cx="3888646" cy="368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590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Pie Charts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Commonly used to show relative sizes or percentages of each piece of a total</a:t>
            </a:r>
          </a:p>
          <a:p>
            <a:r>
              <a:rPr lang="en-US" dirty="0"/>
              <a:t>Only one data series can be charted	</a:t>
            </a:r>
          </a:p>
          <a:p>
            <a:r>
              <a:rPr lang="en-US" dirty="0"/>
              <a:t>Portions of pie chart can be exploded or moved away from the chart</a:t>
            </a:r>
          </a:p>
          <a:p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7188" y="3262509"/>
            <a:ext cx="3235323" cy="196846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2B21BF-9F62-4F32-BE7D-905F81ED9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C00935-6CA6-45E5-B552-2692E4244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028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Modifying the Chart Design and Location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801582"/>
              </p:ext>
            </p:extLst>
          </p:nvPr>
        </p:nvGraphicFramePr>
        <p:xfrm>
          <a:off x="609600" y="1760560"/>
          <a:ext cx="10972800" cy="43774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773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954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718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Add Chart Element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Add, modify, or format chart components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718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Quick Layout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Select from one of several predefined chart layouts for the current chart type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718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Change Colors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Select from one of several predefined color sets for data points, lines, or bars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718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Chart Styles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Select from one of several predefined chart visual styles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718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Switch Row/Column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Exchange the data rows and columns as the data series for the chart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718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Select Data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Select a different cell range for the chart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718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Change Chart Type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Change the chart to a different chart type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718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Move Chart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Move the chart between a worksheet and a dedicated chart sheet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2C853B-9EAA-4F53-93AB-9B01B509F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A1FB0A-CE67-4FF3-BC2C-3BEF8E62D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310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Modifying the Chart Design and Location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Quick Layouts</a:t>
            </a:r>
          </a:p>
          <a:p>
            <a:pPr lvl="1"/>
            <a:r>
              <a:rPr lang="en-US" dirty="0"/>
              <a:t>Variety of pre-built layouts that you can apply to your chart</a:t>
            </a:r>
          </a:p>
          <a:p>
            <a:pPr lvl="1"/>
            <a:r>
              <a:rPr lang="en-US" dirty="0"/>
              <a:t>Options vary based on the chart type 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617" y="3169680"/>
            <a:ext cx="6911863" cy="120123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299BF0-1E80-4B98-ADEE-8F5A1EDD6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6BDF34-E06F-4030-A120-BD6A7FCA8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091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New Data Series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add new data series/categories to the worksheet, select the chart and:</a:t>
            </a:r>
          </a:p>
          <a:p>
            <a:pPr lvl="1"/>
            <a:r>
              <a:rPr lang="en-US" dirty="0"/>
              <a:t>Under the Chart Tools, on the Design tab, in the </a:t>
            </a:r>
            <a:br>
              <a:rPr lang="en-US" dirty="0"/>
            </a:br>
            <a:r>
              <a:rPr lang="en-US" dirty="0"/>
              <a:t>Data group, click </a:t>
            </a:r>
            <a:r>
              <a:rPr lang="en-US" b="1" dirty="0"/>
              <a:t>Select Data</a:t>
            </a:r>
            <a:r>
              <a:rPr lang="en-US" dirty="0"/>
              <a:t>, then click </a:t>
            </a:r>
            <a:r>
              <a:rPr lang="en-US" b="1" dirty="0"/>
              <a:t>Chart data</a:t>
            </a:r>
            <a:br>
              <a:rPr lang="en-US" b="1" dirty="0"/>
            </a:br>
            <a:r>
              <a:rPr lang="en-US" b="1" dirty="0"/>
              <a:t>range</a:t>
            </a:r>
            <a:r>
              <a:rPr lang="en-US" dirty="0"/>
              <a:t>; or</a:t>
            </a:r>
          </a:p>
          <a:p>
            <a:pPr lvl="1"/>
            <a:r>
              <a:rPr lang="en-US" dirty="0"/>
              <a:t>Copy the new data into the clipboard, and use </a:t>
            </a:r>
            <a:r>
              <a:rPr lang="en-US" b="1" dirty="0"/>
              <a:t>Paste </a:t>
            </a:r>
            <a:br>
              <a:rPr lang="en-US" b="1" dirty="0"/>
            </a:br>
            <a:r>
              <a:rPr lang="en-US" b="1" dirty="0"/>
              <a:t>Special</a:t>
            </a:r>
            <a:r>
              <a:rPr lang="en-US" dirty="0"/>
              <a:t>; or </a:t>
            </a:r>
          </a:p>
          <a:p>
            <a:pPr lvl="1"/>
            <a:r>
              <a:rPr lang="en-US" dirty="0"/>
              <a:t>Drag the boundary of the data range selection box on worksheet to include the new data</a:t>
            </a:r>
          </a:p>
          <a:p>
            <a:pPr lvl="1"/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25620" y="2308157"/>
            <a:ext cx="3344129" cy="183544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B1FCD9-8653-4D7C-A7F4-9048797A7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32C72F-C6DE-4FB7-9583-A998EDB70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792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Sparklines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sparkline is a miniature chart inside of a worksheet cell</a:t>
            </a:r>
          </a:p>
          <a:p>
            <a:r>
              <a:rPr lang="en-US" dirty="0"/>
              <a:t>Displays visual representations of each value in a horizontal or vertical range of cells</a:t>
            </a:r>
          </a:p>
          <a:p>
            <a:r>
              <a:rPr lang="en-US" dirty="0"/>
              <a:t>Three types of sparklines:</a:t>
            </a:r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874533"/>
              </p:ext>
            </p:extLst>
          </p:nvPr>
        </p:nvGraphicFramePr>
        <p:xfrm>
          <a:off x="1060823" y="3696586"/>
          <a:ext cx="10070354" cy="219777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314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388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8492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Line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Represents the values; the relative height of each point indicates the size of each value.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8492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Column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 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Represents the values; the relative height of each column indicates the size of each value.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0794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Win/Loss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Indicates whether each value is positive (greater than zero) or negative (less than zero). </a:t>
                      </a:r>
                      <a:endParaRPr lang="en-US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74DB0-5FC0-4E50-918B-E991EE583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D524F8-15E0-455A-9485-1AA8A6BE7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1613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Sparklines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Sparkline Tools Design tab</a:t>
            </a:r>
          </a:p>
          <a:p>
            <a:pPr lvl="1"/>
            <a:r>
              <a:rPr lang="en-US" dirty="0"/>
              <a:t>Use options here to select the design or appearance for the sparkline</a:t>
            </a:r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r>
              <a:rPr lang="en-US" dirty="0"/>
              <a:t>To remove the sparkline chart(s) from your worksheet, use the </a:t>
            </a:r>
            <a:r>
              <a:rPr lang="en-US" b="1" dirty="0"/>
              <a:t>Clear</a:t>
            </a:r>
            <a:r>
              <a:rPr lang="en-US" dirty="0"/>
              <a:t> button</a:t>
            </a:r>
          </a:p>
          <a:p>
            <a:pPr lvl="2"/>
            <a:r>
              <a:rPr lang="en-US" dirty="0"/>
              <a:t>To remove the sparkline from just one cell, use </a:t>
            </a:r>
            <a:r>
              <a:rPr lang="en-US" b="1" dirty="0"/>
              <a:t>Clear Selected Sparklines</a:t>
            </a:r>
          </a:p>
          <a:p>
            <a:pPr lvl="2"/>
            <a:r>
              <a:rPr lang="en-US" dirty="0"/>
              <a:t>To remove the entire group, use </a:t>
            </a:r>
            <a:r>
              <a:rPr lang="en-US" b="1" dirty="0"/>
              <a:t>Clear Selected Sparkline Groups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"/>
          <a:stretch/>
        </p:blipFill>
        <p:spPr bwMode="auto">
          <a:xfrm>
            <a:off x="1473830" y="2710315"/>
            <a:ext cx="7263770" cy="10548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835C0D-6874-47D2-8493-0EC04AF02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8E434A-D991-4485-AF4D-124D22ADC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368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Printing Charts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print charts with the worksheet, or as individual chart sheets</a:t>
            </a:r>
          </a:p>
          <a:p>
            <a:r>
              <a:rPr lang="en-US" dirty="0"/>
              <a:t>To ensure the best results, under Chart Tools, on the Design</a:t>
            </a:r>
            <a:br>
              <a:rPr lang="en-US" dirty="0"/>
            </a:br>
            <a:r>
              <a:rPr lang="en-US" dirty="0"/>
              <a:t>tab, in the Chart Styles group, click </a:t>
            </a:r>
            <a:r>
              <a:rPr lang="en-US" b="1" dirty="0"/>
              <a:t>Change Colors</a:t>
            </a:r>
            <a:r>
              <a:rPr lang="en-US" dirty="0"/>
              <a:t> and click</a:t>
            </a:r>
            <a:br>
              <a:rPr lang="en-US" dirty="0"/>
            </a:br>
            <a:r>
              <a:rPr lang="en-US" dirty="0"/>
              <a:t>a Monochromatic option for a color palette more favorable </a:t>
            </a:r>
            <a:br>
              <a:rPr lang="en-US" dirty="0"/>
            </a:br>
            <a:r>
              <a:rPr lang="en-US" dirty="0"/>
              <a:t>to black and white printers; or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79017" y="2291921"/>
            <a:ext cx="1590882" cy="303973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470165-3246-46B5-87F0-F2DEF94D9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C40938-657E-428F-ADA3-D949907B2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2563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Printing Charts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Manually select different fill patterns for each series to quickly identify the series </a:t>
            </a:r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61"/>
          <a:stretch/>
        </p:blipFill>
        <p:spPr bwMode="auto">
          <a:xfrm>
            <a:off x="1062953" y="2716993"/>
            <a:ext cx="6013096" cy="32370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CC816C-ECD2-40FF-91BB-B86A31B5D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2FBF44-E1FC-4A8A-ADEF-BC1BEBE88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1843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Quick Analysis Tool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Displays in the bottom right corner each time a range </a:t>
            </a:r>
            <a:br>
              <a:rPr lang="en-US" dirty="0"/>
            </a:br>
            <a:r>
              <a:rPr lang="en-US" dirty="0"/>
              <a:t>of cells is selected</a:t>
            </a:r>
          </a:p>
          <a:p>
            <a:r>
              <a:rPr lang="en-CA" dirty="0"/>
              <a:t>Click the button to display the options: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61398" y="1921644"/>
            <a:ext cx="2552079" cy="1290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404" y="3219478"/>
            <a:ext cx="3242171" cy="153983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072E19-9749-413F-A388-09A7E3875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7BD685-D4BD-4933-92A1-B0509D2FC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134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27847" y="1122363"/>
            <a:ext cx="10336306" cy="2387600"/>
          </a:xfrm>
        </p:spPr>
        <p:txBody>
          <a:bodyPr/>
          <a:lstStyle/>
          <a:p>
            <a:r>
              <a:rPr lang="en-US"/>
              <a:t>Microsoft Excel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Lesson 6: Working with Charts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AC36A4-2025-4A2B-AFD4-9CF2F8EF7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124CE9-5D08-47EC-A11F-2EED5AA78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4053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Using the Quick Analysis Tool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6738903"/>
              </p:ext>
            </p:extLst>
          </p:nvPr>
        </p:nvGraphicFramePr>
        <p:xfrm>
          <a:off x="609600" y="1925977"/>
          <a:ext cx="10628243" cy="32509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95061">
                  <a:extLst>
                    <a:ext uri="{9D8B030D-6E8A-4147-A177-3AD203B41FA5}">
                      <a16:colId xmlns:a16="http://schemas.microsoft.com/office/drawing/2014/main" val="3774634122"/>
                    </a:ext>
                  </a:extLst>
                </a:gridCol>
                <a:gridCol w="8733182">
                  <a:extLst>
                    <a:ext uri="{9D8B030D-6E8A-4147-A177-3AD203B41FA5}">
                      <a16:colId xmlns:a16="http://schemas.microsoft.com/office/drawing/2014/main" val="216933001"/>
                    </a:ext>
                  </a:extLst>
                </a:gridCol>
              </a:tblGrid>
              <a:tr h="58125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CA" sz="24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Formatting</a:t>
                      </a:r>
                      <a:endParaRPr lang="en-US" sz="24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Add conditional formatting to the selected range of cells</a:t>
                      </a:r>
                      <a:endParaRPr lang="en-US" sz="2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1373966"/>
                  </a:ext>
                </a:extLst>
              </a:tr>
              <a:tr h="58125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CA" sz="24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Charts</a:t>
                      </a:r>
                      <a:endParaRPr lang="en-US" sz="24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Add a chart for the selected range of cells</a:t>
                      </a:r>
                      <a:endParaRPr lang="en-US" sz="2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10422924"/>
                  </a:ext>
                </a:extLst>
              </a:tr>
              <a:tr h="925933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CA" sz="24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Totals</a:t>
                      </a:r>
                      <a:endParaRPr lang="en-US" sz="24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Add summary totals below or to the right of the selected range of cells</a:t>
                      </a:r>
                      <a:endParaRPr lang="en-US" sz="2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040970"/>
                  </a:ext>
                </a:extLst>
              </a:tr>
              <a:tr h="58125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CA" sz="24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Tables</a:t>
                      </a:r>
                      <a:endParaRPr lang="en-US" sz="24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Convert the range of cells to a table or create a PivotTable</a:t>
                      </a:r>
                      <a:endParaRPr lang="en-US" sz="2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16068824"/>
                  </a:ext>
                </a:extLst>
              </a:tr>
              <a:tr h="58125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CA" sz="2400" b="1" dirty="0">
                          <a:latin typeface="Segoe UI" panose="020B0502040204020203" pitchFamily="34" charset="0"/>
                          <a:cs typeface="Segoe UI" panose="020B0502040204020203" pitchFamily="34" charset="0"/>
                        </a:rPr>
                        <a:t>Sparklines</a:t>
                      </a:r>
                      <a:endParaRPr lang="en-US" sz="2400" b="1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</a:pPr>
                      <a:r>
                        <a:rPr lang="en-US" sz="2400" kern="1200" dirty="0">
                          <a:solidFill>
                            <a:schemeClr val="tx1"/>
                          </a:solidFill>
                          <a:effectLst/>
                          <a:latin typeface="Segoe UI" panose="020B0502040204020203" pitchFamily="34" charset="0"/>
                          <a:ea typeface="+mn-ea"/>
                          <a:cs typeface="Segoe UI" panose="020B0502040204020203" pitchFamily="34" charset="0"/>
                        </a:rPr>
                        <a:t>Add sparklines to the right of the selected range of cells</a:t>
                      </a:r>
                      <a:endParaRPr lang="en-US" sz="2400" dirty="0">
                        <a:latin typeface="Segoe UI" panose="020B0502040204020203" pitchFamily="34" charset="0"/>
                        <a:cs typeface="Segoe UI" panose="020B05020402040202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0249748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24D3EC-518B-4CA3-90BC-5A3136E40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CFEB7B-C5FB-4717-A640-D72F4A337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451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800" dirty="0"/>
              <a:t>create charts​</a:t>
            </a:r>
          </a:p>
          <a:p>
            <a:pPr fontAlgn="base"/>
            <a:r>
              <a:rPr lang="en-US" sz="2800" dirty="0"/>
              <a:t>add alt text to a chart</a:t>
            </a:r>
          </a:p>
          <a:p>
            <a:pPr fontAlgn="base"/>
            <a:r>
              <a:rPr lang="en-US" sz="2800" dirty="0"/>
              <a:t>move and resize charts​</a:t>
            </a:r>
          </a:p>
          <a:p>
            <a:pPr fontAlgn="base"/>
            <a:r>
              <a:rPr lang="en-US" sz="2800" dirty="0"/>
              <a:t>create chart sheet​s</a:t>
            </a:r>
          </a:p>
          <a:p>
            <a:pPr fontAlgn="base"/>
            <a:r>
              <a:rPr lang="en-US" sz="2800" dirty="0"/>
              <a:t>change the chart type​</a:t>
            </a:r>
          </a:p>
          <a:p>
            <a:pPr fontAlgn="base"/>
            <a:r>
              <a:rPr lang="en-US" sz="2800" dirty="0"/>
              <a:t>work with pie charts​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800" dirty="0"/>
              <a:t>change the chart design​</a:t>
            </a:r>
          </a:p>
          <a:p>
            <a:pPr fontAlgn="base"/>
            <a:r>
              <a:rPr lang="en-CA" sz="2800" dirty="0"/>
              <a:t>add new data to a chart</a:t>
            </a:r>
            <a:r>
              <a:rPr lang="en-US" sz="2800" dirty="0"/>
              <a:t>​</a:t>
            </a:r>
          </a:p>
          <a:p>
            <a:pPr fontAlgn="base"/>
            <a:r>
              <a:rPr lang="en-US" sz="2800" dirty="0"/>
              <a:t>create, customize, and remove a sparkline chart</a:t>
            </a:r>
          </a:p>
          <a:p>
            <a:pPr fontAlgn="base"/>
            <a:r>
              <a:rPr lang="en-US" sz="2800" dirty="0"/>
              <a:t>print a chart​</a:t>
            </a:r>
          </a:p>
          <a:p>
            <a:pPr fontAlgn="base"/>
            <a:r>
              <a:rPr lang="en-CA" sz="2800" dirty="0"/>
              <a:t>use the Quick Analysis tool</a:t>
            </a:r>
            <a:r>
              <a:rPr lang="en-US" sz="2800" dirty="0"/>
              <a:t>​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F7B2CF-14D8-41C7-ABF4-A71CD6759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9AA88-9E6F-41C9-B1E3-556D8F3FA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267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800" dirty="0"/>
              <a:t>create charts​</a:t>
            </a:r>
          </a:p>
          <a:p>
            <a:pPr fontAlgn="base"/>
            <a:r>
              <a:rPr lang="en-US" sz="2800" dirty="0"/>
              <a:t>add alt text to a chart</a:t>
            </a:r>
          </a:p>
          <a:p>
            <a:pPr fontAlgn="base"/>
            <a:r>
              <a:rPr lang="en-US" sz="2800" dirty="0"/>
              <a:t>move and resize charts​</a:t>
            </a:r>
          </a:p>
          <a:p>
            <a:pPr fontAlgn="base"/>
            <a:r>
              <a:rPr lang="en-US" sz="2800" dirty="0"/>
              <a:t>create chart sheet​s</a:t>
            </a:r>
          </a:p>
          <a:p>
            <a:pPr fontAlgn="base"/>
            <a:r>
              <a:rPr lang="en-US" sz="2800" dirty="0"/>
              <a:t>change the chart type​</a:t>
            </a:r>
          </a:p>
          <a:p>
            <a:pPr fontAlgn="base"/>
            <a:r>
              <a:rPr lang="en-US" sz="2800" dirty="0"/>
              <a:t>work with pie charts​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800" dirty="0"/>
              <a:t>change the chart design​</a:t>
            </a:r>
          </a:p>
          <a:p>
            <a:pPr fontAlgn="base"/>
            <a:r>
              <a:rPr lang="en-CA" sz="2800" dirty="0"/>
              <a:t>add new data to a chart</a:t>
            </a:r>
            <a:r>
              <a:rPr lang="en-US" sz="2800" dirty="0"/>
              <a:t>​</a:t>
            </a:r>
          </a:p>
          <a:p>
            <a:pPr fontAlgn="base"/>
            <a:r>
              <a:rPr lang="en-US" sz="2800" dirty="0"/>
              <a:t>create, customize, and remove a sparkline chart</a:t>
            </a:r>
          </a:p>
          <a:p>
            <a:pPr fontAlgn="base"/>
            <a:r>
              <a:rPr lang="en-US" sz="2800" dirty="0"/>
              <a:t>print a chart​</a:t>
            </a:r>
          </a:p>
          <a:p>
            <a:pPr fontAlgn="base"/>
            <a:r>
              <a:rPr lang="en-CA" sz="2800" dirty="0"/>
              <a:t>use the Quick Analysis tool</a:t>
            </a:r>
            <a:r>
              <a:rPr lang="en-US" sz="2800" dirty="0"/>
              <a:t>​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F7B2CF-14D8-41C7-ABF4-A71CD6759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9AA88-9E6F-41C9-B1E3-556D8F3FA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472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Basic Chart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chart is a pictorial representation of data in a worksheet that can help you identify trends/patterns</a:t>
            </a:r>
          </a:p>
          <a:p>
            <a:pPr lvl="1"/>
            <a:r>
              <a:rPr lang="en-US" dirty="0"/>
              <a:t>You can use various chart types depending on how you want to show your data</a:t>
            </a:r>
          </a:p>
          <a:p>
            <a:pPr lvl="1"/>
            <a:r>
              <a:rPr lang="en-US" dirty="0"/>
              <a:t>You can choose styles within each chart type to emphasize data</a:t>
            </a:r>
          </a:p>
          <a:p>
            <a:r>
              <a:rPr lang="en-US" dirty="0"/>
              <a:t>To insert a chart:</a:t>
            </a:r>
          </a:p>
          <a:p>
            <a:pPr lvl="1"/>
            <a:r>
              <a:rPr lang="en-US" dirty="0"/>
              <a:t>Select the data you want to show in the chart</a:t>
            </a:r>
          </a:p>
          <a:p>
            <a:pPr lvl="1"/>
            <a:r>
              <a:rPr lang="en-US" dirty="0"/>
              <a:t>On the Insert tab, in the Charts group, click a chart type, and</a:t>
            </a:r>
            <a:br>
              <a:rPr lang="en-US" dirty="0"/>
            </a:br>
            <a:r>
              <a:rPr lang="en-US" dirty="0"/>
              <a:t>then click an option in the drop-down menu; or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534" y="4462627"/>
            <a:ext cx="2269215" cy="824196"/>
          </a:xfrm>
          <a:prstGeom prst="rect">
            <a:avLst/>
          </a:prstGeom>
          <a:ln w="3175"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28705F-52BF-416B-871A-C8B4EA516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A71912-B92E-40DA-B80B-A00366F2C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270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Basic Chart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27797"/>
            <a:ext cx="6424246" cy="4525963"/>
          </a:xfrm>
        </p:spPr>
        <p:txBody>
          <a:bodyPr/>
          <a:lstStyle/>
          <a:p>
            <a:pPr lvl="1"/>
            <a:r>
              <a:rPr lang="en-US" dirty="0"/>
              <a:t>On the Insert tab, in the Charts group, click </a:t>
            </a:r>
            <a:r>
              <a:rPr lang="en-US" b="1" dirty="0"/>
              <a:t>Recommended Charts</a:t>
            </a:r>
            <a:r>
              <a:rPr lang="en-US" dirty="0"/>
              <a:t>, then click an option in the dialog box; or</a:t>
            </a:r>
          </a:p>
          <a:p>
            <a:pPr lvl="1"/>
            <a:r>
              <a:rPr lang="en-US" dirty="0"/>
              <a:t>On the Insert tab, in the Charts group, click the </a:t>
            </a:r>
            <a:r>
              <a:rPr lang="en-US" b="1" dirty="0"/>
              <a:t>See All Charts </a:t>
            </a:r>
            <a:r>
              <a:rPr lang="en-US" dirty="0"/>
              <a:t>dialog box launcher, then click an option in the dialog box</a:t>
            </a:r>
            <a:endParaRPr lang="en-US" b="1" dirty="0"/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287" y="1784069"/>
            <a:ext cx="4153638" cy="3857077"/>
          </a:xfrm>
          <a:prstGeom prst="rect">
            <a:avLst/>
          </a:prstGeom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9CD916-F9CE-4FA1-8D65-22C2964EF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0A3713-5F3E-4E73-9E74-64B328363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940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BA15A-D5AC-44DF-8DCE-5908A6B81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20000"/>
            <a:ext cx="10760149" cy="790330"/>
          </a:xfrm>
        </p:spPr>
        <p:txBody>
          <a:bodyPr>
            <a:normAutofit fontScale="90000"/>
          </a:bodyPr>
          <a:lstStyle/>
          <a:p>
            <a:r>
              <a:rPr lang="en-US" dirty="0"/>
              <a:t>Adding Alternative Text (Alt Text) to a Chart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30859-F4D9-4CD0-A984-92188E6CD5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675142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Add Alternative Text (alt text) to aid the visually impaired to understand what the purpose of your chart or object is</a:t>
            </a:r>
          </a:p>
          <a:p>
            <a:r>
              <a:rPr lang="en-US" sz="2200" dirty="0"/>
              <a:t>Right-click the chart, click </a:t>
            </a:r>
            <a:r>
              <a:rPr lang="en-US" sz="2200" b="1" dirty="0"/>
              <a:t>Edit Alt Text </a:t>
            </a:r>
            <a:r>
              <a:rPr lang="en-US" sz="2200" dirty="0"/>
              <a:t>to open the Alt Text task pane, then enter a brief description of the chart (or its purpose)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D629A0-C5A1-46DB-9E0B-028CDE86D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BFCF5C-102B-469E-B027-19B4156D0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6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336D532-58BA-425E-A954-BC7823AAFF96}"/>
              </a:ext>
            </a:extLst>
          </p:cNvPr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0264" y="1814191"/>
            <a:ext cx="1311846" cy="35033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D237A5-8A7C-401F-9196-0D1DFFEB9D8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138" y="1814192"/>
            <a:ext cx="2175410" cy="278594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BD30640-F2D6-4677-97E1-8C7DF05E4EB6}"/>
              </a:ext>
            </a:extLst>
          </p:cNvPr>
          <p:cNvSpPr/>
          <p:nvPr/>
        </p:nvSpPr>
        <p:spPr>
          <a:xfrm>
            <a:off x="9550264" y="4705349"/>
            <a:ext cx="1311846" cy="236953"/>
          </a:xfrm>
          <a:prstGeom prst="rect">
            <a:avLst/>
          </a:prstGeom>
          <a:noFill/>
          <a:ln w="1270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8350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and Resizing Charts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Charts can be moved to any location on the worksheet or to another worksheet</a:t>
            </a:r>
          </a:p>
          <a:p>
            <a:r>
              <a:rPr lang="en-US" dirty="0"/>
              <a:t>Charts can be resized</a:t>
            </a:r>
          </a:p>
          <a:p>
            <a:pPr lvl="1"/>
            <a:r>
              <a:rPr lang="en-US" dirty="0"/>
              <a:t>Click and drag any of eight handles at </a:t>
            </a:r>
            <a:br>
              <a:rPr lang="en-US" dirty="0"/>
            </a:br>
            <a:r>
              <a:rPr lang="en-US" dirty="0"/>
              <a:t>mid-points or corners</a:t>
            </a:r>
          </a:p>
          <a:p>
            <a:pPr marL="914400" lvl="2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230" y="2330520"/>
            <a:ext cx="3702966" cy="259826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068B5-8EF1-4A18-911D-A65E2BF1C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ACA8CA-DAE9-405B-B6DB-6F29094F1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536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Chart Sheets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27797"/>
            <a:ext cx="6444343" cy="4525963"/>
          </a:xfrm>
        </p:spPr>
        <p:txBody>
          <a:bodyPr/>
          <a:lstStyle/>
          <a:p>
            <a:r>
              <a:rPr lang="en-US" dirty="0"/>
              <a:t>By default, Excel places a chart in the same worksheet where the source data is located</a:t>
            </a:r>
          </a:p>
          <a:p>
            <a:r>
              <a:rPr lang="en-US" dirty="0"/>
              <a:t>You can move this chart: </a:t>
            </a:r>
          </a:p>
          <a:p>
            <a:pPr lvl="1"/>
            <a:r>
              <a:rPr lang="en-US" dirty="0"/>
              <a:t>to its own chart sheet</a:t>
            </a:r>
          </a:p>
          <a:p>
            <a:pPr lvl="1"/>
            <a:r>
              <a:rPr lang="en-US" dirty="0"/>
              <a:t>back to its original worksheet</a:t>
            </a:r>
          </a:p>
          <a:p>
            <a:pPr lvl="1"/>
            <a:r>
              <a:rPr lang="en-US" dirty="0"/>
              <a:t>to a different worksheet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5068B5-8EF1-4A18-911D-A65E2BF1C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ACA8CA-DAE9-405B-B6DB-6F29094F1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7C2904-816A-4488-9103-5BC897EDAA9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876" y="1893026"/>
            <a:ext cx="3629465" cy="1596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4152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Chart Types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159448"/>
            <a:ext cx="5181600" cy="4351338"/>
          </a:xfrm>
        </p:spPr>
        <p:txBody>
          <a:bodyPr>
            <a:normAutofit/>
          </a:bodyPr>
          <a:lstStyle/>
          <a:p>
            <a:pPr lvl="1"/>
            <a:r>
              <a:rPr lang="en-US" sz="2000" dirty="0"/>
              <a:t>Column</a:t>
            </a:r>
          </a:p>
          <a:p>
            <a:pPr lvl="1"/>
            <a:r>
              <a:rPr lang="en-US" sz="2000" dirty="0"/>
              <a:t>Line</a:t>
            </a:r>
          </a:p>
          <a:p>
            <a:pPr lvl="1"/>
            <a:r>
              <a:rPr lang="en-US" sz="2000" dirty="0"/>
              <a:t>Pie</a:t>
            </a:r>
          </a:p>
          <a:p>
            <a:pPr lvl="1"/>
            <a:r>
              <a:rPr lang="en-US" sz="2000" dirty="0"/>
              <a:t>Bar</a:t>
            </a:r>
          </a:p>
          <a:p>
            <a:pPr lvl="1"/>
            <a:r>
              <a:rPr lang="en-US" sz="2000" dirty="0"/>
              <a:t>Area</a:t>
            </a:r>
          </a:p>
          <a:p>
            <a:pPr lvl="1"/>
            <a:r>
              <a:rPr lang="en-US" sz="2000" dirty="0"/>
              <a:t>XY (Scatter)</a:t>
            </a:r>
          </a:p>
          <a:p>
            <a:pPr lvl="1"/>
            <a:r>
              <a:rPr lang="en-US" sz="2000" dirty="0"/>
              <a:t>Map</a:t>
            </a:r>
          </a:p>
          <a:p>
            <a:pPr lvl="1"/>
            <a:r>
              <a:rPr lang="en-US" sz="2000" dirty="0"/>
              <a:t>Stock</a:t>
            </a:r>
          </a:p>
          <a:p>
            <a:pPr lvl="1"/>
            <a:r>
              <a:rPr lang="en-US" sz="2000" dirty="0"/>
              <a:t>Surface</a:t>
            </a:r>
          </a:p>
          <a:p>
            <a:pPr lvl="1"/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9F7AF8-C0DC-41CB-81FE-B06D8F0037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36225" y="2159448"/>
            <a:ext cx="3393831" cy="3706780"/>
          </a:xfrm>
        </p:spPr>
        <p:txBody>
          <a:bodyPr>
            <a:normAutofit/>
          </a:bodyPr>
          <a:lstStyle/>
          <a:p>
            <a:pPr lvl="1"/>
            <a:r>
              <a:rPr lang="en-US" sz="2000" dirty="0"/>
              <a:t>Radar</a:t>
            </a:r>
          </a:p>
          <a:p>
            <a:pPr lvl="1"/>
            <a:r>
              <a:rPr lang="en-US" sz="2000" dirty="0" err="1"/>
              <a:t>Treemap</a:t>
            </a:r>
            <a:endParaRPr lang="en-US" sz="2000" dirty="0"/>
          </a:p>
          <a:p>
            <a:pPr lvl="1"/>
            <a:r>
              <a:rPr lang="en-US" sz="2000" dirty="0"/>
              <a:t>Sunburst</a:t>
            </a:r>
          </a:p>
          <a:p>
            <a:pPr lvl="1"/>
            <a:r>
              <a:rPr lang="en-US" sz="2000" dirty="0"/>
              <a:t>Histogram</a:t>
            </a:r>
          </a:p>
          <a:p>
            <a:pPr lvl="1"/>
            <a:r>
              <a:rPr lang="en-US" sz="2000" dirty="0"/>
              <a:t>Box &amp; Whisker</a:t>
            </a:r>
          </a:p>
          <a:p>
            <a:pPr lvl="1"/>
            <a:r>
              <a:rPr lang="en-US" sz="2000" dirty="0"/>
              <a:t>Waterfall</a:t>
            </a:r>
          </a:p>
          <a:p>
            <a:pPr lvl="1"/>
            <a:r>
              <a:rPr lang="en-US" sz="2000" dirty="0"/>
              <a:t>Funnel</a:t>
            </a:r>
          </a:p>
          <a:p>
            <a:pPr lvl="1"/>
            <a:r>
              <a:rPr lang="en-US" sz="2000" dirty="0"/>
              <a:t>Combo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30D5BF-D2CF-4A6D-8CFF-D286B8F60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 Jasper Learning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D058C5-8904-4E6A-92CA-11AF19DEE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EFDF-F04D-43F9-88B8-8D640A33F4D2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99F8617-D343-4F77-88C0-772C25CA94D5}"/>
              </a:ext>
            </a:extLst>
          </p:cNvPr>
          <p:cNvSpPr txBox="1"/>
          <p:nvPr/>
        </p:nvSpPr>
        <p:spPr>
          <a:xfrm>
            <a:off x="1088571" y="1654629"/>
            <a:ext cx="46709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Most common chart types are: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28866429"/>
      </p:ext>
    </p:extLst>
  </p:cSld>
  <p:clrMapOvr>
    <a:masterClrMapping/>
  </p:clrMapOvr>
</p:sld>
</file>

<file path=ppt/theme/theme1.xml><?xml version="1.0" encoding="utf-8"?>
<a:theme xmlns:a="http://schemas.openxmlformats.org/drawingml/2006/main" name="pptB060.tm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ppt1206.tmp</Template>
  <TotalTime>893</TotalTime>
  <Words>1005</Words>
  <Application>Microsoft Office PowerPoint</Application>
  <PresentationFormat>Widescreen</PresentationFormat>
  <Paragraphs>181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Segoe UI</vt:lpstr>
      <vt:lpstr>pptB060.tmp</vt:lpstr>
      <vt:lpstr>Custom Design</vt:lpstr>
      <vt:lpstr>PowerPoint Presentation</vt:lpstr>
      <vt:lpstr>Microsoft Excel</vt:lpstr>
      <vt:lpstr>Lesson Objectives</vt:lpstr>
      <vt:lpstr>Creating a Basic Chart</vt:lpstr>
      <vt:lpstr>Creating a Basic Chart</vt:lpstr>
      <vt:lpstr>Adding Alternative Text (Alt Text) to a Chart</vt:lpstr>
      <vt:lpstr>Moving and Resizing Charts</vt:lpstr>
      <vt:lpstr>Creating Chart Sheets</vt:lpstr>
      <vt:lpstr>Changing Chart Types</vt:lpstr>
      <vt:lpstr>Changing Chart Types</vt:lpstr>
      <vt:lpstr>Working with Pie Charts</vt:lpstr>
      <vt:lpstr>Modifying the Chart Design and Location</vt:lpstr>
      <vt:lpstr>Modifying the Chart Design and Location</vt:lpstr>
      <vt:lpstr>Adding New Data Series</vt:lpstr>
      <vt:lpstr>Using Sparklines</vt:lpstr>
      <vt:lpstr>Using Sparklines</vt:lpstr>
      <vt:lpstr>Printing Charts</vt:lpstr>
      <vt:lpstr>Printing Charts</vt:lpstr>
      <vt:lpstr>Using the Quick Analysis Tool</vt:lpstr>
      <vt:lpstr>Using the Quick Analysis Tool</vt:lpstr>
      <vt:lpstr>Lesson Summary</vt:lpstr>
    </vt:vector>
  </TitlesOfParts>
  <Company>Nottoway County Public Schools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Excel® 2016</dc:title>
  <dc:creator>Mary E. Yeatts</dc:creator>
  <cp:lastModifiedBy>Irina Heer</cp:lastModifiedBy>
  <cp:revision>103</cp:revision>
  <dcterms:created xsi:type="dcterms:W3CDTF">2016-12-13T00:18:36Z</dcterms:created>
  <dcterms:modified xsi:type="dcterms:W3CDTF">2019-08-30T18:59:09Z</dcterms:modified>
</cp:coreProperties>
</file>